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4" r:id="rId3"/>
    <p:sldId id="258" r:id="rId4"/>
    <p:sldId id="260" r:id="rId5"/>
    <p:sldId id="264" r:id="rId6"/>
    <p:sldId id="263" r:id="rId7"/>
    <p:sldId id="261" r:id="rId8"/>
    <p:sldId id="266" r:id="rId9"/>
    <p:sldId id="267" r:id="rId10"/>
    <p:sldId id="268" r:id="rId11"/>
    <p:sldId id="269" r:id="rId12"/>
    <p:sldId id="280" r:id="rId13"/>
    <p:sldId id="271" r:id="rId14"/>
    <p:sldId id="279" r:id="rId15"/>
    <p:sldId id="278" r:id="rId16"/>
    <p:sldId id="28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30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4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8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8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68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90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4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15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816C-63D5-4A8D-BFB0-D1D88AC6946A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020B-091B-4B1A-A2E2-B9336D1DA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hs.moodledo.co.uk/mod/resource/view.php?id=5174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rakatoa" TargetMode="External"/><Relationship Id="rId2" Type="http://schemas.openxmlformats.org/officeDocument/2006/relationships/hyperlink" Target="https://cs.wikipedia.org/wiki/Tambor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lcano.si.edu/reports_weekly.cfm" TargetMode="External"/><Relationship Id="rId2" Type="http://schemas.openxmlformats.org/officeDocument/2006/relationships/hyperlink" Target="https://sites.google.com/site/vulkanizmus/magm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hs.moodledo.co.uk/file.php/1365/EarthSystems/Earth%20Systems/Constructive%20Plate%20Margins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8640"/>
            <a:ext cx="6624736" cy="1259918"/>
          </a:xfrm>
        </p:spPr>
        <p:txBody>
          <a:bodyPr>
            <a:noAutofit/>
          </a:bodyPr>
          <a:lstStyle/>
          <a:p>
            <a:r>
              <a:rPr lang="cs-CZ" sz="1800" i="1" dirty="0" smtClean="0"/>
              <a:t>1.divergentní </a:t>
            </a:r>
            <a:r>
              <a:rPr lang="cs-CZ" sz="1800" i="1" dirty="0"/>
              <a:t>desková rozhraní </a:t>
            </a:r>
            <a:r>
              <a:rPr lang="cs-CZ" sz="1800" dirty="0"/>
              <a:t>(</a:t>
            </a:r>
            <a:r>
              <a:rPr lang="cs-CZ" sz="1800" i="1" dirty="0" err="1"/>
              <a:t>středooceánské</a:t>
            </a:r>
            <a:r>
              <a:rPr lang="cs-CZ" sz="1800" i="1" dirty="0"/>
              <a:t> </a:t>
            </a:r>
            <a:r>
              <a:rPr lang="cs-CZ" sz="1800" i="1" dirty="0" smtClean="0"/>
              <a:t>hřbety  a kontinentální </a:t>
            </a:r>
            <a:r>
              <a:rPr lang="cs-CZ" sz="1800" i="1" dirty="0"/>
              <a:t>riftové </a:t>
            </a:r>
            <a:r>
              <a:rPr lang="cs-CZ" sz="1800" i="1" dirty="0" smtClean="0"/>
              <a:t>zóny</a:t>
            </a:r>
            <a:r>
              <a:rPr lang="cs-CZ" sz="1800" dirty="0" smtClean="0"/>
              <a:t>)</a:t>
            </a:r>
            <a:r>
              <a:rPr lang="cs-CZ" sz="1800" i="1" dirty="0"/>
              <a:t> </a:t>
            </a:r>
          </a:p>
          <a:p>
            <a:r>
              <a:rPr lang="cs-CZ" sz="1800" i="1" dirty="0" smtClean="0"/>
              <a:t>2. </a:t>
            </a:r>
            <a:r>
              <a:rPr lang="cs-CZ" sz="1800" i="1" dirty="0"/>
              <a:t>horké skvrny</a:t>
            </a:r>
            <a:endParaRPr lang="cs-CZ" sz="1800" dirty="0"/>
          </a:p>
          <a:p>
            <a:r>
              <a:rPr lang="cs-CZ" sz="1800" i="1" dirty="0"/>
              <a:t>3</a:t>
            </a:r>
            <a:r>
              <a:rPr lang="cs-CZ" sz="1800" i="1" dirty="0" smtClean="0"/>
              <a:t>. konvergentní </a:t>
            </a:r>
            <a:r>
              <a:rPr lang="cs-CZ" sz="1800" i="1" dirty="0"/>
              <a:t>desková rozhraní </a:t>
            </a:r>
            <a:r>
              <a:rPr lang="cs-CZ" sz="1800" dirty="0"/>
              <a:t>(</a:t>
            </a:r>
            <a:r>
              <a:rPr lang="cs-CZ" sz="1800" i="1" dirty="0"/>
              <a:t>subdukční </a:t>
            </a:r>
            <a:r>
              <a:rPr lang="cs-CZ" sz="1800" i="1" dirty="0" smtClean="0"/>
              <a:t>zóny)</a:t>
            </a:r>
          </a:p>
        </p:txBody>
      </p:sp>
      <p:pic>
        <p:nvPicPr>
          <p:cNvPr id="6148" name="Picture 4" descr="https://sites.google.com/site/vulkanizmus/_/rsrc/1254928784945/magma/tectonic_settings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8558"/>
            <a:ext cx="9180512" cy="54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596497" y="0"/>
            <a:ext cx="2515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Sopečná činnost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752d3029-a-62cb3a1a-s-sites.googlegroups.com/site/vulkanizmus/sopecne_erupce/stromboli.png?attachauth=ANoY7cqm3bl1qEL4xnTZ7pZFDX_9jhElW5G0dIRGaEY6ZM93BXCFHYyLP8HkWyFtV8b9k_QGiEh1maUlIwWIe00mDW5q6B8czhV13OqqwX7JjRO4kC6PdA_1_h8trzxuRY01RxhxYdR4jI0FABEIJAAvznsr56m-5HN8GWYztpfOkPX6CaR4uLJBixsk33u3VilKG9Q4O09l_oeogI06cnfbEMVnOv1P2y7Wt-XQYLJDV_2K0PGson0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49" y="1772816"/>
            <a:ext cx="3368552" cy="19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9834" y="33337"/>
            <a:ext cx="8229600" cy="1143000"/>
          </a:xfrm>
        </p:spPr>
        <p:txBody>
          <a:bodyPr/>
          <a:lstStyle/>
          <a:p>
            <a:r>
              <a:rPr lang="cs-CZ" dirty="0" smtClean="0"/>
              <a:t>Explozivní erupce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r>
              <a:rPr lang="cs-CZ" dirty="0" err="1" smtClean="0"/>
              <a:t>Strombolské</a:t>
            </a:r>
            <a:endParaRPr lang="cs-CZ" dirty="0" smtClean="0"/>
          </a:p>
          <a:p>
            <a:pPr lvl="1"/>
            <a:r>
              <a:rPr lang="cs-CZ" dirty="0" smtClean="0"/>
              <a:t>rytmické plynné exploze žhavé lávy, doplňované krátkodobými lávovými výlevy</a:t>
            </a:r>
          </a:p>
          <a:p>
            <a:pPr lvl="1"/>
            <a:r>
              <a:rPr lang="cs-CZ" dirty="0" smtClean="0"/>
              <a:t>typický tvar symetrického kužele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Vulkánské</a:t>
            </a:r>
          </a:p>
          <a:p>
            <a:pPr lvl="1"/>
            <a:r>
              <a:rPr lang="cs-CZ" dirty="0" smtClean="0"/>
              <a:t>láva tuhne v jícnu, ale tlak plynů jícen prorazí – nastává výbuch a vývrh </a:t>
            </a:r>
            <a:r>
              <a:rPr lang="cs-CZ" dirty="0" err="1" smtClean="0"/>
              <a:t>tefry</a:t>
            </a:r>
            <a:endParaRPr lang="cs-CZ" dirty="0" smtClean="0"/>
          </a:p>
        </p:txBody>
      </p:sp>
      <p:pic>
        <p:nvPicPr>
          <p:cNvPr id="2052" name="Picture 4" descr="https://sites.google.com/site/vulkanizmus/_/rsrc/1255263697556/sopecne_erupce/vul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73" y="4437112"/>
            <a:ext cx="32930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5697" y="98815"/>
            <a:ext cx="8229600" cy="1143000"/>
          </a:xfrm>
        </p:spPr>
        <p:txBody>
          <a:bodyPr/>
          <a:lstStyle/>
          <a:p>
            <a:r>
              <a:rPr lang="cs-CZ" dirty="0" smtClean="0"/>
              <a:t>Explozivní erupce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6305550" cy="4954555"/>
          </a:xfrm>
        </p:spPr>
        <p:txBody>
          <a:bodyPr>
            <a:normAutofit/>
          </a:bodyPr>
          <a:lstStyle/>
          <a:p>
            <a:r>
              <a:rPr lang="cs-CZ" dirty="0" err="1" smtClean="0"/>
              <a:t>Pliniánské</a:t>
            </a:r>
            <a:endParaRPr lang="cs-CZ" dirty="0" smtClean="0"/>
          </a:p>
          <a:p>
            <a:pPr lvl="1"/>
            <a:r>
              <a:rPr lang="cs-CZ" dirty="0" smtClean="0"/>
              <a:t>erupce velkého množství pyroklastického materiálu i lávy</a:t>
            </a:r>
          </a:p>
          <a:p>
            <a:pPr lvl="1"/>
            <a:r>
              <a:rPr lang="cs-CZ" dirty="0" smtClean="0"/>
              <a:t>úplné vyprázdnění magmatického krbu =&gt; kaldera</a:t>
            </a:r>
          </a:p>
          <a:p>
            <a:endParaRPr lang="cs-CZ" dirty="0" smtClean="0"/>
          </a:p>
          <a:p>
            <a:r>
              <a:rPr lang="cs-CZ" dirty="0" err="1" smtClean="0"/>
              <a:t>Pélejské</a:t>
            </a:r>
            <a:endParaRPr lang="cs-CZ" dirty="0" smtClean="0"/>
          </a:p>
          <a:p>
            <a:pPr lvl="1"/>
            <a:r>
              <a:rPr lang="cs-CZ" dirty="0" smtClean="0"/>
              <a:t>velmi rychle se pohybující žhavé mračna</a:t>
            </a:r>
            <a:endParaRPr lang="cs-CZ" dirty="0"/>
          </a:p>
        </p:txBody>
      </p:sp>
      <p:pic>
        <p:nvPicPr>
          <p:cNvPr id="2054" name="Picture 6" descr="https://sites.google.com/site/vulkanizmus/_/rsrc/1255284983787/sopecne_erupce/vesu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16633"/>
            <a:ext cx="30691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ites.google.com/site/vulkanizmus/_/rsrc/1255285008724/sopecne_erupce/pel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18" y="4725144"/>
            <a:ext cx="3960373" cy="1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6399"/>
            <a:ext cx="7272808" cy="61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4639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Významné kontinentální riftové zóny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76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251"/>
            <a:ext cx="9143999" cy="482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048016" cy="393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4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Sopečné katastrofy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196952"/>
              </p:ext>
            </p:extLst>
          </p:nvPr>
        </p:nvGraphicFramePr>
        <p:xfrm>
          <a:off x="323528" y="1628800"/>
          <a:ext cx="8424936" cy="4525964"/>
        </p:xfrm>
        <a:graphic>
          <a:graphicData uri="http://schemas.openxmlformats.org/drawingml/2006/table">
            <a:tbl>
              <a:tblPr/>
              <a:tblGrid>
                <a:gridCol w="1008112"/>
                <a:gridCol w="2160240"/>
                <a:gridCol w="1512168"/>
                <a:gridCol w="1440160"/>
                <a:gridCol w="2304256"/>
              </a:tblGrid>
              <a:tr h="934709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Pořadí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>
                          <a:effectLst/>
                        </a:rPr>
                        <a:t>Sopka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>
                          <a:effectLst/>
                        </a:rPr>
                        <a:t>Místo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Rok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Odhadovaný počet obětí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2"/>
                        </a:rPr>
                        <a:t>Tambora</a:t>
                      </a:r>
                      <a:endParaRPr lang="cs-CZ" sz="18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Indonésie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1815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92 000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2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3"/>
                        </a:rPr>
                        <a:t>Krakatau</a:t>
                      </a:r>
                      <a:endParaRPr lang="cs-CZ" sz="18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Indonésie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1883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36 417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3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Mt</a:t>
                      </a:r>
                      <a:r>
                        <a:rPr lang="cs-CZ" sz="1800" dirty="0"/>
                        <a:t>. Pelée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Martinique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1902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30 000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952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4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Nevado del Ruiz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Kolumbie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1985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25 000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Unzen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Japonsko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1792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15 000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6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Kelut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Indonésie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1586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10 000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7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Laki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Island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1783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9000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8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Santa Maria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Guatemala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1902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6000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9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Kelut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Indonésie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1919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5000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367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Galunggung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Indonésie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1822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>
                          <a:effectLst/>
                        </a:rPr>
                        <a:t>4000</a:t>
                      </a:r>
                    </a:p>
                  </a:txBody>
                  <a:tcPr marL="49195" marR="409960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Sopečné </a:t>
            </a:r>
            <a:r>
              <a:rPr lang="cs-CZ" dirty="0" smtClean="0"/>
              <a:t>katastrofy – doplň aktuální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6779096" cy="53766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Vesuv</a:t>
            </a:r>
          </a:p>
          <a:p>
            <a:pPr lvl="1"/>
            <a:r>
              <a:rPr lang="cs-CZ" dirty="0"/>
              <a:t>Itálie - 24. – 25. srpna 79</a:t>
            </a:r>
          </a:p>
          <a:p>
            <a:pPr lvl="1"/>
            <a:r>
              <a:rPr lang="cs-CZ" dirty="0"/>
              <a:t>zničeny - Pompeje a </a:t>
            </a:r>
            <a:r>
              <a:rPr lang="cs-CZ" dirty="0" err="1" smtClean="0"/>
              <a:t>Herculaneum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St. </a:t>
            </a:r>
            <a:r>
              <a:rPr lang="cs-CZ" dirty="0" err="1" smtClean="0"/>
              <a:t>Helens</a:t>
            </a:r>
            <a:endParaRPr lang="cs-CZ" dirty="0" smtClean="0"/>
          </a:p>
          <a:p>
            <a:pPr lvl="1"/>
            <a:r>
              <a:rPr lang="cs-CZ" dirty="0" smtClean="0"/>
              <a:t>USA – 18. květen 1980</a:t>
            </a:r>
          </a:p>
          <a:p>
            <a:pPr lvl="1"/>
            <a:r>
              <a:rPr lang="cs-CZ" dirty="0" smtClean="0"/>
              <a:t>zdevastovala 400 km</a:t>
            </a:r>
            <a:r>
              <a:rPr lang="cs-CZ" baseline="30000" dirty="0" smtClean="0"/>
              <a:t>2</a:t>
            </a:r>
            <a:r>
              <a:rPr lang="cs-CZ" dirty="0" smtClean="0"/>
              <a:t>, usmrtila 54 lidí, zničila 1000 domů, vyvrhla až 1km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r>
              <a:rPr lang="cs-CZ" dirty="0" err="1" smtClean="0"/>
              <a:t>pyroklastik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Eyjafjallajökull</a:t>
            </a:r>
            <a:endParaRPr lang="cs-CZ" dirty="0" smtClean="0"/>
          </a:p>
          <a:p>
            <a:pPr lvl="1"/>
            <a:r>
              <a:rPr lang="cs-CZ" dirty="0" smtClean="0"/>
              <a:t>Island – 20. března – 17. dubna 2010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Jednotlivá desková rozhraní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lang="cs-CZ" dirty="0" smtClean="0"/>
              <a:t>Divergentní deskové rozhraní</a:t>
            </a:r>
          </a:p>
          <a:p>
            <a:r>
              <a:rPr lang="cs-CZ" dirty="0" smtClean="0"/>
              <a:t>Konvergentní deskové rozhraní</a:t>
            </a:r>
          </a:p>
          <a:p>
            <a:r>
              <a:rPr lang="cs-CZ" dirty="0" err="1" smtClean="0"/>
              <a:t>Transformní</a:t>
            </a:r>
            <a:r>
              <a:rPr lang="cs-CZ" dirty="0" smtClean="0"/>
              <a:t> deskové rozhraní – horké skvrny</a:t>
            </a: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sites.google.com/site/vulkanizmus/magma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volcano.si.edu/reports_weekly.cfm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/>
              <a:t>https://zpravy.idnes.cz/zemetreseni-tsunami-indonesie-sopka-vulkan-soputan-sulawesi-p6i-/zahranicni.aspx?c=A181003_094940_zahranicni_aha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Morfologie 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4091398" cy="5073427"/>
          </a:xfrm>
        </p:spPr>
        <p:txBody>
          <a:bodyPr>
            <a:normAutofit/>
          </a:bodyPr>
          <a:lstStyle/>
          <a:p>
            <a:r>
              <a:rPr lang="cs-CZ" dirty="0" smtClean="0"/>
              <a:t>sopečný kužel</a:t>
            </a:r>
          </a:p>
          <a:p>
            <a:pPr lvl="1"/>
            <a:r>
              <a:rPr lang="cs-CZ" sz="2000" dirty="0" smtClean="0"/>
              <a:t> </a:t>
            </a:r>
          </a:p>
          <a:p>
            <a:pPr lvl="1"/>
            <a:endParaRPr lang="cs-CZ" sz="2000" dirty="0" smtClean="0"/>
          </a:p>
          <a:p>
            <a:r>
              <a:rPr lang="cs-CZ" dirty="0" smtClean="0"/>
              <a:t>jícen</a:t>
            </a:r>
          </a:p>
          <a:p>
            <a:pPr lvl="1"/>
            <a:r>
              <a:rPr lang="cs-CZ" sz="1800" dirty="0" smtClean="0"/>
              <a:t> </a:t>
            </a:r>
          </a:p>
          <a:p>
            <a:r>
              <a:rPr lang="cs-CZ" dirty="0" smtClean="0"/>
              <a:t>sopouch</a:t>
            </a:r>
          </a:p>
          <a:p>
            <a:pPr lvl="1"/>
            <a:r>
              <a:rPr lang="cs-CZ" sz="2000" dirty="0" smtClean="0"/>
              <a:t> </a:t>
            </a:r>
          </a:p>
          <a:p>
            <a:r>
              <a:rPr lang="cs-CZ" dirty="0" smtClean="0"/>
              <a:t>magmatický krb</a:t>
            </a:r>
          </a:p>
          <a:p>
            <a:pPr lvl="1"/>
            <a:r>
              <a:rPr lang="cs-CZ" sz="20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98" y="898434"/>
            <a:ext cx="4487898" cy="569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Autofit/>
          </a:bodyPr>
          <a:lstStyle/>
          <a:p>
            <a:r>
              <a:rPr lang="cs-CZ" sz="3200" dirty="0" smtClean="0"/>
              <a:t>Magma, láva, </a:t>
            </a:r>
            <a:r>
              <a:rPr lang="cs-CZ" sz="3200" dirty="0" err="1" smtClean="0"/>
              <a:t>pyroklastika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magma</a:t>
            </a:r>
          </a:p>
          <a:p>
            <a:pPr lvl="1"/>
            <a:r>
              <a:rPr lang="cs-CZ" dirty="0" smtClean="0"/>
              <a:t>horniny v tekutém stavu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skládá se ze:</a:t>
            </a:r>
          </a:p>
          <a:p>
            <a:pPr lvl="2"/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 </a:t>
            </a:r>
          </a:p>
          <a:p>
            <a:r>
              <a:rPr lang="cs-CZ" b="1" dirty="0" smtClean="0"/>
              <a:t>láva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</a:p>
          <a:p>
            <a:r>
              <a:rPr lang="cs-CZ" b="1" dirty="0" err="1" smtClean="0"/>
              <a:t>pyroklastika</a:t>
            </a:r>
            <a:endParaRPr lang="cs-CZ" b="1" dirty="0" smtClean="0"/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po dopadu zpět na zemský povrch ho nazýváme – </a:t>
            </a:r>
            <a:r>
              <a:rPr lang="cs-CZ" b="1" dirty="0" smtClean="0"/>
              <a:t>TEFRA</a:t>
            </a:r>
          </a:p>
          <a:p>
            <a:pPr lvl="1"/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sopečné bomby X sopečné pumy X </a:t>
            </a:r>
            <a:r>
              <a:rPr lang="cs-CZ" dirty="0" err="1" smtClean="0"/>
              <a:t>lapilli</a:t>
            </a:r>
            <a:r>
              <a:rPr lang="cs-CZ" dirty="0" smtClean="0"/>
              <a:t> X sopečný popel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3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752d3029-a-62cb3a1a-s-sites.googlegroups.com/site/vulkanizmus/sopecne_tvary/shield_volcano_2.png?attachauth=ANoY7cqpZdnER3PkTUp2HlJmBOXFP8Cjm_icVP2l3l30G56ILfY_RgQ7tWHO-xcv2h_ZoB1IAJVHAaEO2GZ_55NvfWix6C_iLVWxXJgIWdEf4F4hR0Rc8g5SvmNjQIKEFpW8G6hKsaK13DpHZkcIyitGDyVZnOro-kaBVIxC0QIK8_kyDBPBnYmATIFKNmI7HrXpfLmUYA9HqKvTdbYdOXLPD1uzEoDBoz1IuFAXqIrWTtDEn_JoZuU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b="4958"/>
          <a:stretch/>
        </p:blipFill>
        <p:spPr bwMode="auto">
          <a:xfrm>
            <a:off x="5545776" y="973085"/>
            <a:ext cx="3598223" cy="19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google.com/site/vulkanizmus/_/rsrc/1257170352579/sopecne_tvary/composite_volcano_or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b="-13747"/>
          <a:stretch/>
        </p:blipFill>
        <p:spPr bwMode="auto">
          <a:xfrm>
            <a:off x="4973879" y="3212976"/>
            <a:ext cx="4170121" cy="33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Sopečné tvary - konstruktivní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52488"/>
            <a:ext cx="5495460" cy="51548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štítový vulkán</a:t>
            </a:r>
          </a:p>
          <a:p>
            <a:pPr lvl="1"/>
            <a:r>
              <a:rPr lang="cs-CZ" dirty="0" smtClean="0"/>
              <a:t>pozvolné svahy, probíhají havajské erupce, 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stratovulkán</a:t>
            </a:r>
          </a:p>
          <a:p>
            <a:pPr lvl="1"/>
            <a:r>
              <a:rPr lang="cs-CZ" dirty="0" smtClean="0"/>
              <a:t>kónický tvar, poměrně strmé svahy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ites.google.com/site/vulkanizmus/_/rsrc/1257170368075/sopecne_tvary/cinder_cone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b="1367"/>
          <a:stretch/>
        </p:blipFill>
        <p:spPr bwMode="auto">
          <a:xfrm>
            <a:off x="5585272" y="1556792"/>
            <a:ext cx="3558728" cy="24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ites.google.com/site/vulkanizmus/_/rsrc/1257194976188/sopecne_tvary/Volcanic_dome_Lm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6" b="-2455"/>
          <a:stretch/>
        </p:blipFill>
        <p:spPr bwMode="auto">
          <a:xfrm>
            <a:off x="5004048" y="3933056"/>
            <a:ext cx="4157136" cy="20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Sopečné tvary - konstruktivní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sypaný </a:t>
            </a:r>
            <a:r>
              <a:rPr lang="cs-CZ" dirty="0" smtClean="0"/>
              <a:t>kužel</a:t>
            </a:r>
          </a:p>
          <a:p>
            <a:pPr lvl="1"/>
            <a:r>
              <a:rPr lang="cs-CZ" dirty="0" smtClean="0"/>
              <a:t>kónický tvar s příkrými svahy</a:t>
            </a:r>
          </a:p>
          <a:p>
            <a:pPr lvl="1"/>
            <a:r>
              <a:rPr lang="cs-CZ" dirty="0" err="1" smtClean="0"/>
              <a:t>strombolské</a:t>
            </a:r>
            <a:r>
              <a:rPr lang="cs-CZ" dirty="0" smtClean="0"/>
              <a:t> erupce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lávový </a:t>
            </a:r>
            <a:r>
              <a:rPr lang="cs-CZ" dirty="0" smtClean="0"/>
              <a:t>dóm</a:t>
            </a:r>
          </a:p>
          <a:p>
            <a:pPr lvl="1"/>
            <a:r>
              <a:rPr lang="cs-CZ" dirty="0" smtClean="0"/>
              <a:t>kupovitý tvar</a:t>
            </a:r>
          </a:p>
          <a:p>
            <a:pPr lvl="1"/>
            <a:r>
              <a:rPr lang="cs-CZ" dirty="0" smtClean="0"/>
              <a:t>vulkánské, </a:t>
            </a:r>
            <a:r>
              <a:rPr lang="cs-CZ" dirty="0" err="1" smtClean="0"/>
              <a:t>pélejské</a:t>
            </a:r>
            <a:r>
              <a:rPr lang="cs-CZ" dirty="0" smtClean="0"/>
              <a:t> erupce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2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r>
              <a:rPr lang="cs-CZ" dirty="0" smtClean="0"/>
              <a:t>Sopečné  tvary - destruktivní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kráter</a:t>
            </a:r>
          </a:p>
          <a:p>
            <a:pPr lvl="1"/>
            <a:r>
              <a:rPr lang="cs-CZ" dirty="0" smtClean="0"/>
              <a:t>kruhová deprese v horní části sopečného kužele – rozšíření jícnu po explozivní erupci</a:t>
            </a:r>
          </a:p>
          <a:p>
            <a:pPr lvl="1"/>
            <a:r>
              <a:rPr lang="cs-CZ" dirty="0" smtClean="0"/>
              <a:t>průměr do 1 km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r>
              <a:rPr lang="cs-CZ" sz="2800" b="1" dirty="0" smtClean="0"/>
              <a:t>kaldera</a:t>
            </a:r>
          </a:p>
          <a:p>
            <a:pPr lvl="1"/>
            <a:r>
              <a:rPr lang="cs-CZ" dirty="0" smtClean="0"/>
              <a:t>kruhová nebo oválná deprese, která vzniká propadem vulkánu do vyprázdněného magmatického kotle</a:t>
            </a:r>
          </a:p>
          <a:p>
            <a:pPr lvl="1"/>
            <a:r>
              <a:rPr lang="cs-CZ" dirty="0" smtClean="0"/>
              <a:t>průměr 1 – 50 km</a:t>
            </a:r>
          </a:p>
          <a:p>
            <a:pPr lvl="2"/>
            <a:endParaRPr lang="cs-CZ" sz="20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375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2151" y="24674"/>
            <a:ext cx="8229600" cy="778098"/>
          </a:xfrm>
        </p:spPr>
        <p:txBody>
          <a:bodyPr/>
          <a:lstStyle/>
          <a:p>
            <a:r>
              <a:rPr lang="cs-CZ" dirty="0" smtClean="0"/>
              <a:t>Typy erupcí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r>
              <a:rPr lang="cs-CZ" dirty="0" smtClean="0"/>
              <a:t>závisí</a:t>
            </a:r>
          </a:p>
          <a:p>
            <a:pPr lvl="1"/>
            <a:r>
              <a:rPr lang="cs-CZ" dirty="0" smtClean="0"/>
              <a:t>na složení magmatu, jeho viskozitě, množství obsažených plynů a vody</a:t>
            </a:r>
          </a:p>
          <a:p>
            <a:pPr lvl="1"/>
            <a:r>
              <a:rPr lang="cs-CZ" dirty="0" smtClean="0"/>
              <a:t>na tvaru a typu sopky</a:t>
            </a:r>
          </a:p>
          <a:p>
            <a:r>
              <a:rPr lang="cs-CZ" dirty="0" smtClean="0"/>
              <a:t>typy</a:t>
            </a:r>
          </a:p>
          <a:p>
            <a:pPr lvl="1"/>
            <a:r>
              <a:rPr lang="cs-CZ" dirty="0" smtClean="0"/>
              <a:t>EFUZIVNÍ (VÝLEVNÉ) ERUPCE</a:t>
            </a:r>
          </a:p>
          <a:p>
            <a:pPr lvl="2"/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EXPLOZIVNÍ (VÝBUŠNÉ) ERUPCE</a:t>
            </a:r>
          </a:p>
          <a:p>
            <a:pPr lvl="2"/>
            <a:r>
              <a:rPr lang="cs-CZ" dirty="0" smtClean="0"/>
              <a:t>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97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vulkanizmus/_/rsrc/1255263615309/sopecne_erupce/islan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42" y="2204864"/>
            <a:ext cx="3426757" cy="11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cs-CZ" dirty="0" smtClean="0"/>
              <a:t>Efuzivní erupce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cs-CZ" dirty="0" smtClean="0"/>
              <a:t>Islandská erupce</a:t>
            </a:r>
          </a:p>
          <a:p>
            <a:pPr lvl="1"/>
            <a:r>
              <a:rPr lang="cs-CZ" dirty="0" smtClean="0"/>
              <a:t>erupce lávy podél trhlin v litosféře</a:t>
            </a:r>
          </a:p>
          <a:p>
            <a:pPr lvl="1"/>
            <a:r>
              <a:rPr lang="cs-CZ" dirty="0" smtClean="0"/>
              <a:t>bez centrálního přívodu</a:t>
            </a:r>
          </a:p>
          <a:p>
            <a:r>
              <a:rPr lang="cs-CZ" dirty="0" smtClean="0"/>
              <a:t>Havajské erupce</a:t>
            </a:r>
          </a:p>
          <a:p>
            <a:pPr lvl="1"/>
            <a:r>
              <a:rPr lang="cs-CZ" dirty="0" smtClean="0"/>
              <a:t>tekutá láva vytéká klidně z jícnu sopky nebo z trhlin na svazích</a:t>
            </a:r>
          </a:p>
          <a:p>
            <a:pPr lvl="1"/>
            <a:r>
              <a:rPr lang="cs-CZ" dirty="0" smtClean="0"/>
              <a:t>sopečné ostrovní řetězce</a:t>
            </a:r>
          </a:p>
          <a:p>
            <a:pPr lvl="1"/>
            <a:endParaRPr lang="cs-CZ" dirty="0" smtClean="0"/>
          </a:p>
        </p:txBody>
      </p:sp>
      <p:pic>
        <p:nvPicPr>
          <p:cNvPr id="1028" name="Picture 4" descr="https://752d3029-a-62cb3a1a-s-sites.googlegroups.com/site/vulkanizmus/sopecne_erupce/havaj.png?attachauth=ANoY7crCQdqeshhlkqE5BgSt8Mxb6W468K5ty5-VT3K6W6Z6zidrBitbIuTcCi4wLb7V95HlfFMfmg6VoS1SNpOjSI9ddLQBP6dUt1JkmpgRqf5Ly1cBm8KvO4bjnGnYpJejIAzlRBZQG0EKyLMnMoeXJPmakM4VCtr6JTxVkCXdDpFBzusNeOoNGE5UnEKUtSN68JJF_BVYoEchzRtYakrin3E3-dshY075YiQdELLnVe1pGtRhZ9E%3D&amp;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483413" cy="13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436</Words>
  <Application>Microsoft Office PowerPoint</Application>
  <PresentationFormat>Předvádění na obrazovce (4:3)</PresentationFormat>
  <Paragraphs>171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Jednotlivá desková rozhraní</vt:lpstr>
      <vt:lpstr>Morfologie sopky</vt:lpstr>
      <vt:lpstr>Magma, láva, pyroklastika</vt:lpstr>
      <vt:lpstr>Sopečné tvary - konstruktivní</vt:lpstr>
      <vt:lpstr>Sopečné tvary - konstruktivní</vt:lpstr>
      <vt:lpstr>Sopečné  tvary - destruktivní</vt:lpstr>
      <vt:lpstr>Typy erupcí</vt:lpstr>
      <vt:lpstr>Efuzivní erupce</vt:lpstr>
      <vt:lpstr>Explozivní erupce</vt:lpstr>
      <vt:lpstr>Explozivní erupce</vt:lpstr>
      <vt:lpstr>Významné kontinentální riftové zóny</vt:lpstr>
      <vt:lpstr>Prezentace aplikace PowerPoint</vt:lpstr>
      <vt:lpstr>Prezentace aplikace PowerPoint</vt:lpstr>
      <vt:lpstr>Sopečné katastrofy</vt:lpstr>
      <vt:lpstr>Sopečné katastrofy – doplň aktuální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Sopečná činnost</dc:title>
  <dc:creator>Jana Nováková</dc:creator>
  <cp:lastModifiedBy>Nováková Jana</cp:lastModifiedBy>
  <cp:revision>46</cp:revision>
  <dcterms:created xsi:type="dcterms:W3CDTF">2012-11-05T19:25:40Z</dcterms:created>
  <dcterms:modified xsi:type="dcterms:W3CDTF">2018-10-11T06:21:58Z</dcterms:modified>
</cp:coreProperties>
</file>